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1fb2883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专题4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热力学第一定律和气体实验定律综合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07a51d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热力学第一定律与气体状态图像的综合应用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c7c057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热力学第一定律与理想气体状态方程的综合应用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45.jpeg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3.jpeg"/><Relationship Id="rId1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6.jpeg"/><Relationship Id="rId1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67.jpeg"/><Relationship Id="rId1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70.png"/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78.jpeg"/><Relationship Id="rId1" Type="http://schemas.openxmlformats.org/officeDocument/2006/relationships/image" Target="../media/image77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_1#d6bb3e030?vop=1&amp;pid=e07a51d76&amp;color=0,0,0&amp;vtp=1&amp;bt=1&amp;bbb=1&amp;hb=1"/>
              <p:cNvSpPr/>
              <p:nvPr/>
            </p:nvSpPr>
            <p:spPr>
              <a:xfrm>
                <a:off x="722376" y="972000"/>
                <a:ext cx="10753344" cy="85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4.如图所示，一定质量的理想气体经历了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𝐷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的循环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，该过程每个状态都视为平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衡态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，各状态参数如图所示,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的延长线均过原点.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1_1#d6bb3e030?vop=1&amp;pid=e07a51d7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54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11_2#d6bb3e030?vop=1&amp;pid=e07a51d7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1957203"/>
            <a:ext cx="1956816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2_1#78564302f?vop=1&amp;pid=d6bb3e030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2_1#78564302f?vop=1&amp;pid=d6bb3e03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3_1#78564302f?vop=1&amp;vop=1&amp;pid=d6bb3e030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𝟔𝟎𝟎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3_1#78564302f?vop=1&amp;vop=1&amp;pid=d6bb3e03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4_1#78564302f?vop=1&amp;vop=1&amp;pid=d6bb3e030&amp;color=0,0,0&amp;vtp=1&amp;bbb=1&amp;hb=1"/>
              <p:cNvSpPr/>
              <p:nvPr/>
            </p:nvSpPr>
            <p:spPr>
              <a:xfrm>
                <a:off x="722376" y="1843728"/>
                <a:ext cx="10753344" cy="2070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的延长线过原点,则理想气体从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状态的过程中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,压强保持不变,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4_1#78564302f?vop=1&amp;vop=1&amp;pid=d6bb3e03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2070100"/>
              </a:xfrm>
              <a:prstGeom prst="rect">
                <a:avLst/>
              </a:prstGeom>
              <a:blipFill rotWithShape="1">
                <a:blip r:embed="rId3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5_1#a971789fc?vop=1&amp;pid=d6bb3e030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5_1#a971789fc?vop=1&amp;pid=d6bb3e03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6_1#a971789fc?vop=1&amp;vop=1&amp;pid=d6bb3e030&amp;color=0,0,0&amp;vtp=1&amp;bbb=1"/>
              <p:cNvSpPr/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6_1#a971789fc?vop=1&amp;vop=1&amp;pid=d6bb3e03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blipFill rotWithShape="1">
                <a:blip r:embed="rId2"/>
                <a:stretch>
                  <a:fillRect l="-4" t="-140" b="-13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7_1#a971789fc?vop=1&amp;vop=1&amp;pid=d6bb3e030&amp;color=0,0,0&amp;vtp=1&amp;bbb=1"/>
              <p:cNvSpPr/>
              <p:nvPr/>
            </p:nvSpPr>
            <p:spPr>
              <a:xfrm>
                <a:off x="722376" y="1853062"/>
                <a:ext cx="10753344" cy="52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7_1#a971789fc?vop=1&amp;vop=1&amp;pid=d6bb3e03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3062"/>
                <a:ext cx="10753344" cy="520700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8_1#28a85239d?vop=1&amp;pid=d6bb3e030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（3）完成一个循环，气体与外界发生热交换的热量是多少？是吸热还是放热？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9_1#28a85239d?vop=1&amp;vop=1&amp;pid=d6bb3e030&amp;color=0,0,0&amp;vtp=1&amp;bbb=1"/>
              <p:cNvSpPr/>
              <p:nvPr/>
            </p:nvSpPr>
            <p:spPr>
              <a:xfrm>
                <a:off x="722376" y="1433137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𝟏𝟖𝟎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放热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9_1#28a85239d?vop=1&amp;vop=1&amp;pid=d6bb3e03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42" b="-1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S.20_1#28a85239d?vop=1&amp;vop=1&amp;pid=d6bb3e030&amp;color=0,0,0&amp;vtp=1&amp;bt=1&amp;bbb=1"/>
              <p:cNvSpPr/>
              <p:nvPr/>
            </p:nvSpPr>
            <p:spPr>
              <a:xfrm>
                <a:off x="722376" y="972000"/>
                <a:ext cx="10753344" cy="5098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理想气体从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状态的过程中,外界对气体做的功为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状态和从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状态的过程中,体积保持不变,外界对气体不做功；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状态的过程中,外界对气体做功为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一次循环过程中外界对气体所做的总功为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理想气体从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状态完成一次循环回到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状态,始、末状态温度不变,所以内能不变,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故完成一个循环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,气体对外界放热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6_AS.20_1#28a85239d?vop=1&amp;vop=1&amp;pid=d6bb3e03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0980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b="-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21_1#d6bb3e030?vop=1&amp;vop=1&amp;pid=e07a51d76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【方法总结】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对于理想气体来说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,由于分子间距比较大,分子势能可以忽略不计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,理想气体内能的大小由分子动能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,即一定质量理想气体的内能由温度决定；做功情况看气体体积的变化,体积减小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,外界对气体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做正功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,体积增大,外界对气体做负功；绝热过程没有热传递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；吸收热量和放出热量的求解用热力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学第一定律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2_1#6b7390fd1?vop=1&amp;pid=fc7c057ef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[辽宁部分学校2025高二下联考改编]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如图所示，一“凸”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形绝热且内壁光滑的气缸，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被两轻质绝热活塞分成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三部分，两活塞用轻杆连接.活塞稳定时，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内的理想气体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温度均相同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.现通过电热丝使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中气体的温度缓慢升高，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2_1#6b7390fd1?vop=1&amp;pid=fc7c057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1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6b7390fd1.bracket?vop=1&amp;pid=fc7c057ef&amp;color=0,0,0&amp;vpa=4&amp;vtp=1&amp;bbb=1"/>
          <p:cNvSpPr/>
          <p:nvPr/>
        </p:nvSpPr>
        <p:spPr>
          <a:xfrm>
            <a:off x="9057196" y="18673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5_BD.22_2#6b7390fd1?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0096" y="2408877"/>
            <a:ext cx="1508760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2_3#6b7390fd1.choices?vop=1&amp;pid=fc7c057ef&amp;color=0,0,0&amp;vtp=1&amp;bbb=1"/>
              <p:cNvSpPr/>
              <p:nvPr/>
            </p:nvSpPr>
            <p:spPr>
              <a:xfrm>
                <a:off x="722376" y="408527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.两活塞将缓慢下降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.两活塞将缓慢上升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中气体内能缓慢增大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中气体内能缓慢增大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2_3#6b7390fd1.choices?vop=1&amp;pid=fc7c057e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85277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1#6b7390fd1?vop=1&amp;vop=1&amp;pid=fc7c057ef&amp;color=0,0,0&amp;vtp=1&amp;bt=1&amp;bbb=1&amp;hb=1"/>
              <p:cNvSpPr/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假设活塞不动,由平衡条件可知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内气体压强不变,由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中气体的温度缓慢升高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积必然增大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,故两活塞将缓慢下降,故A正确,B错误；两活塞将缓慢下降,气缸和活塞均绝热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中气体体积增大，故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中气体内能缓慢减小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体体积减小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中气体内能缓慢增大,故C错误,D正确.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4_1#6b7390fd1?vop=1&amp;vop=1&amp;pid=fc7c057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78" b="-2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54b43875d?vop=1&amp;pid=fc7c057ef&amp;color=0,0,0&amp;vtp=1&amp;bt=1&amp;bbb=1&amp;hb=1"/>
              <p:cNvSpPr/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[山东省实验中学2025检测]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如图甲所示，一高度为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的气缸直立在水平地面上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壁和活塞都是绝热的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，在缸的正中间和缸口处有固定卡环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，活塞可以在两个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卡环之间无摩擦运动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.活塞下方封闭有一定质量的理想气体，已知理想气体的内能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为常量，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为热力学温度），重力加速度为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.开始时封闭气体的温度为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压强等于外界大气压强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.现通过电热丝缓慢加热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，封闭气体先后经历了如图乙所示的三个状态变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5_1#54b43875d?vop=1&amp;pid=fc7c057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004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25_3#54b43875d?iti=1&amp;htil=1&amp;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6040" y="3990789"/>
            <a:ext cx="1609344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5_4#54b43875d?iti=2&amp;htil=1&amp;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9520" y="3780477"/>
            <a:ext cx="2377440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25_5#54b43875d?iti=1&amp;htil=1&amp;vop=1&amp;pid=fc7c057ef&amp;color=0,0,0&amp;vtp=1"/>
          <p:cNvSpPr/>
          <p:nvPr/>
        </p:nvSpPr>
        <p:spPr>
          <a:xfrm>
            <a:off x="3255137" y="551682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25_6#54b43875d?iti=2&amp;htil=1&amp;vop=1&amp;pid=fc7c057ef&amp;color=0,0,0&amp;vtp=1"/>
          <p:cNvSpPr/>
          <p:nvPr/>
        </p:nvSpPr>
        <p:spPr>
          <a:xfrm>
            <a:off x="8622664" y="551682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54b43875d.choices?vop=1&amp;pid=fc7c057ef&amp;color=0,0,0&amp;vtp=1&amp;bt=1&amp;bbb=1"/>
              <p:cNvSpPr/>
              <p:nvPr/>
            </p:nvSpPr>
            <p:spPr>
              <a:xfrm>
                <a:off x="722376" y="969264"/>
                <a:ext cx="10753344" cy="1859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A.活塞质量为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过程，气体对外做功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全过程，气体内能增加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全过程，气体吸收的热量小于其内能的增加量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7_1#54b43875d.choices?vop=1&amp;pid=fc7c057e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59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4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54b43875d.bracket?vop=1&amp;pid=fc7c057ef&amp;color=0,0,0&amp;vpa=5&amp;vtp=1&amp;bbb=1&amp;answeroption=AC"/>
          <p:cNvSpPr txBox="1"/>
          <p:nvPr/>
        </p:nvSpPr>
        <p:spPr>
          <a:xfrm>
            <a:off x="595376" y="1081024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4" name="QC_5_AN.26_2#54b43875d.bracket?vop=1&amp;pid=fc7c057ef&amp;color=0,0,0&amp;vpa=5&amp;vtp=1&amp;bbb=1&amp;answeroption=AC"/>
          <p:cNvSpPr txBox="1"/>
          <p:nvPr/>
        </p:nvSpPr>
        <p:spPr>
          <a:xfrm>
            <a:off x="595376" y="2046224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757ee594.fixed?pid=1fb28831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f757ee594.fixed?pid=1fb28831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专题4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热力学第一定律和气体实验定律综合</a:t>
            </a:r>
            <a:endParaRPr lang="en-US" altLang="zh-CN" sz="4400" dirty="0"/>
          </a:p>
        </p:txBody>
      </p:sp>
      <p:pic>
        <p:nvPicPr>
          <p:cNvPr id="4" name="C_3#f757ee594.fixed?pid=1fb28831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757ee594.fixed?pid=1fb28831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刷题型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8_1#54b43875d?vop=1&amp;vop=1&amp;pid=fc7c057ef&amp;color=0,0,0&amp;vtp=1&amp;bt=1&amp;bbb=1&amp;hb=1"/>
              <p:cNvSpPr/>
              <p:nvPr/>
            </p:nvSpPr>
            <p:spPr>
              <a:xfrm>
                <a:off x="722376" y="972000"/>
                <a:ext cx="10753344" cy="3104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过程中,气体等压升温膨胀,活塞受力平衡,有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,解得活塞质量为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,故A正确；由题图甲、乙可知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过程气体压强为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，体积增大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体对外做功为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,由理想气体状态方程有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,可知气体内能的变化量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,即气体内能增加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全过程,气体体积增大，气体对外做功,根据热力学第一定律可知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,气体吸收的热量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大于其内能的增加量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8_1#54b43875d?vop=1&amp;vop=1&amp;pid=fc7c057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04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3614" b="-14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9_1#4eb6c8d1c?vop=1&amp;pid=fc7c057ef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[湖北黄冈2025高二下月考]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如图甲，一同学在水上乐园戏水时，用反扣的塑料盆提水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知的塑料盆近似看成底面积为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的圆柱形容器.刚开始时盆倒扣在水中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，松手后盆底恰好与水面齐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，如图乙所示，盆内有高度为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的空气.现用拉力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缓慢向上提起盆，盆口一直没有脱离水面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略盆的厚度及形变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盆内空气可视为理想气体，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不考虑温度的变化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9_1#4eb6c8d1c?vop=1&amp;pid=fc7c057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037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9_3#4eb6c8d1c?iti=3&amp;htil=1&amp;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1096" y="4091755"/>
            <a:ext cx="119786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29_4#4eb6c8d1c?iti=4&amp;htil=1&amp;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3248" y="4366075"/>
            <a:ext cx="136245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5_BD.29_5#4eb6c8d1c?iti=5&amp;htil=1&amp;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0" y="3332803"/>
            <a:ext cx="1444752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5_BD.29_6#4eb6c8d1c?iti=3&amp;htil=1&amp;vop=1&amp;pid=fc7c057ef&amp;color=0,0,0&amp;vtp=1"/>
          <p:cNvSpPr/>
          <p:nvPr/>
        </p:nvSpPr>
        <p:spPr>
          <a:xfrm>
            <a:off x="2354453" y="521545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O_5_BD.29_7#4eb6c8d1c?iti=4&amp;htil=1&amp;vop=1&amp;pid=fc7c057ef&amp;color=0,0,0&amp;vtp=1"/>
          <p:cNvSpPr/>
          <p:nvPr/>
        </p:nvSpPr>
        <p:spPr>
          <a:xfrm>
            <a:off x="5938901" y="521545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8" name="QO_5_BD.29_8#4eb6c8d1c?iti=5&amp;htil=1&amp;vop=1&amp;pid=fc7c057ef&amp;color=0,0,0&amp;vtp=1"/>
          <p:cNvSpPr/>
          <p:nvPr/>
        </p:nvSpPr>
        <p:spPr>
          <a:xfrm>
            <a:off x="9527921" y="521545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0_1#a7c77b2e8?vop=1&amp;pid=4eb6c8d1c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（1）求盆的质量以及刚开始时盆内空气的压强；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1_1#a7c77b2e8?vop=1&amp;vop=1&amp;pid=4eb6c8d1c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𝝆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𝑺𝒉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𝝆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𝒈𝒉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1_1#a7c77b2e8?vop=1&amp;vop=1&amp;pid=4eb6c8d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2_1#a7c77b2e8?vop=1&amp;vop=1&amp;pid=4eb6c8d1c&amp;color=0,0,0&amp;vtp=1&amp;bbb=1"/>
              <p:cNvSpPr/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对盆受力分析有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𝑔𝑆ℎ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盆内空气的压强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2_1#a7c77b2e8?vop=1&amp;vop=1&amp;pid=4eb6c8d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blipFill rotWithShape="1">
                <a:blip r:embed="rId2"/>
                <a:stretch>
                  <a:fillRect l="-4" t="-24" b="-3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3_1#cb32bf265?vop=1&amp;pid=4eb6c8d1c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（2）当在水面上方盆内有高度为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的水时，如图丙所示，求此时盆底离水面的高度；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3_1#cb32bf265?vop=1&amp;pid=4eb6c8d1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4_1#cb32bf265?vop=1&amp;vop=1&amp;pid=4eb6c8d1c&amp;color=0,0,0&amp;vtp=1&amp;bbb=1"/>
              <p:cNvSpPr/>
              <p:nvPr/>
            </p:nvSpPr>
            <p:spPr>
              <a:xfrm>
                <a:off x="722376" y="1386528"/>
                <a:ext cx="10753344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𝝆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𝒈𝒉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𝝆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𝒈𝑯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𝑯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4_1#cb32bf265?vop=1&amp;vop=1&amp;pid=4eb6c8d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46100"/>
              </a:xfrm>
              <a:prstGeom prst="rect">
                <a:avLst/>
              </a:prstGeom>
              <a:blipFill rotWithShape="1">
                <a:blip r:embed="rId2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5_1#cb32bf265?vop=1&amp;vop=1&amp;pid=4eb6c8d1c&amp;color=0,0,0&amp;vtp=1&amp;bbb=1&amp;hb=1"/>
              <p:cNvSpPr/>
              <p:nvPr/>
            </p:nvSpPr>
            <p:spPr>
              <a:xfrm>
                <a:off x="722376" y="1932628"/>
                <a:ext cx="10753344" cy="240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当在水面上方盆内的水高度为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时,盆内空气的压强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提升过程中盆内气体发生等温变化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,设此时盆底离水面的高度为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，根据玻意耳定律有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𝑔𝐻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5_1#cb32bf265?vop=1&amp;vop=1&amp;pid=4eb6c8d1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28"/>
                <a:ext cx="10753344" cy="24003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6_1#b0acb01df?vop=1&amp;pid=4eb6c8d1c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（3）向上提升盆的过程中，盆内空气是吸热还是放热，请说明理由.</a:t>
            </a:r>
            <a:endParaRPr lang="en-US" altLang="zh-CN" sz="2000" dirty="0"/>
          </a:p>
        </p:txBody>
      </p:sp>
      <p:sp>
        <p:nvSpPr>
          <p:cNvPr id="3" name="QO_6_AN.37_1#b0acb01df?vop=1&amp;vop=1&amp;pid=4eb6c8d1c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吸热,理由见解析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8_1#b0acb01df?vop=1&amp;vop=1&amp;pid=4eb6c8d1c&amp;color=0,0,0&amp;vtp=1&amp;bbb=1&amp;hb=1"/>
              <p:cNvSpPr/>
              <p:nvPr/>
            </p:nvSpPr>
            <p:spPr>
              <a:xfrm>
                <a:off x="722376" y="1843728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等温过程,内能不变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,由第（2）问可知,提升过程中,盆内空气的压强减小,体积增大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体对外做功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,根据热力学第一定律有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,故盆内空气吸热.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8_1#b0acb01df?vop=1&amp;vop=1&amp;pid=4eb6c8d1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415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856" b="-3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39_1#4eb6c8d1c?vop=1&amp;vop=1&amp;pid=fc7c057ef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39_2#4eb6c8d1c?vop=1&amp;vop=1&amp;pid=fc7c057ef&amp;color=0,0,0&amp;vtp=1&amp;bbb=1&amp;hb=1"/>
              <p:cNvSpPr/>
              <p:nvPr/>
            </p:nvSpPr>
            <p:spPr>
              <a:xfrm>
                <a:off x="722376" y="1435169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以盆为研究对象,开始时盆的受力分析如图所示.向上提升盆的过程中,气体的体积变大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,气体等温膨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，由热力学第一定律可得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EX.39_2#4eb6c8d1c?vop=1&amp;vop=1&amp;pid=fc7c057e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5169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8" r="-307" b="-53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EX.39_3#4eb6c8d1c?vop=1&amp;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4960" y="2418403"/>
            <a:ext cx="1399032" cy="212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40_1#4eb6c8d1c?vop=1&amp;vop=1&amp;pid=fc7c057ef&amp;color=0,0,0&amp;mp=1&amp;vtp=1&amp;bt=1&amp;bb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【方法总结】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热力学第一定律与玻璃管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、气缸类结合问题的解题方法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1）熟悉玻璃管、气缸类的热力学计算方法,求出气体状态参量；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2）明确做功与气体体积变化的关系；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求气体内能的变化量或热量的变化量.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40_1#4eb6c8d1c?vop=1&amp;vop=1&amp;pid=fc7c057ef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0ae7d3ea2?vop=1&amp;pid=fc7c057ef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[安徽亳州2024高二下联考]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如图所示，绝热气缸倒扣放置，质量为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的绝热活塞在气缸内封闭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，活塞与气缸间摩擦忽略不计，活塞下部空间与外界连通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，气缸底部连接一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形细管,细管右侧与外界连通（管内气体的体积忽略不计）.初始时，封闭气体温度为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气缸底部的距离为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，细管内两侧水银柱存在高度差.已知水银密度为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1_1#0ae7d3ea2?vop=1&amp;pid=fc7c057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821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1_2#0ae7d3ea2?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0" y="3332803"/>
            <a:ext cx="1764792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2_1#714d10000?vop=1&amp;pid=0ae7d3ea2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形细管内两侧水银柱的高度差；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2_1#714d10000?vop=1&amp;pid=0ae7d3ea2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3_1#714d10000?vop=1&amp;vop=1&amp;pid=0ae7d3ea2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𝝆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3_1#714d10000?vop=1&amp;vop=1&amp;pid=0ae7d3e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4_1#714d10000?vop=1&amp;vop=1&amp;pid=0ae7d3ea2&amp;color=0,0,0&amp;vtp=1&amp;bbb=1&amp;hb=1"/>
              <p:cNvSpPr/>
              <p:nvPr/>
            </p:nvSpPr>
            <p:spPr>
              <a:xfrm>
                <a:off x="722376" y="1925198"/>
                <a:ext cx="10753344" cy="113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设封闭气体的压强为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,对活塞分析可得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形细管内两侧水银柱的高度差为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4_1#714d10000?vop=1&amp;vop=1&amp;pid=0ae7d3ea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5198"/>
                <a:ext cx="10753344" cy="1130300"/>
              </a:xfrm>
              <a:prstGeom prst="rect">
                <a:avLst/>
              </a:prstGeom>
              <a:blipFill rotWithShape="1">
                <a:blip r:embed="rId3"/>
                <a:stretch>
                  <a:fillRect l="-4" t="-45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5_1#c1a65633c?vop=1&amp;pid=0ae7d3ea2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（2）通过加热装置缓慢提升气体温度使活塞下降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，求此时气体的温度；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5_1#c1a65633c?vop=1&amp;pid=0ae7d3ea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6_1#c1a65633c?vop=1&amp;vop=1&amp;pid=0ae7d3ea2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𝚫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𝑻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6_1#c1a65633c?vop=1&amp;vop=1&amp;pid=0ae7d3e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7_1#c1a65633c?vop=1&amp;vop=1&amp;pid=0ae7d3ea2&amp;color=0,0,0&amp;vtp=1&amp;bbb=1"/>
              <p:cNvSpPr/>
              <p:nvPr/>
            </p:nvSpPr>
            <p:spPr>
              <a:xfrm>
                <a:off x="722376" y="19199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加热过程中气体发生等压变化,则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,解得此时的温度为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7_1#c1a65633c?vop=1&amp;vop=1&amp;pid=0ae7d3e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19928"/>
                <a:ext cx="10753344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47dc8ec03?vop=1&amp;pid=e07a51d76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[浙江舟山中学2024高二下月考]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如图所示为一定质量的理想气体状态变化过程中的三个状态，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的延长线过原点，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47dc8ec03?vop=1&amp;pid=e07a51d7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17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47dc8ec03.bracket?vop=1&amp;pid=e07a51d76&amp;color=0,0,0&amp;vpa=1&amp;vtp=1"/>
          <p:cNvSpPr/>
          <p:nvPr/>
        </p:nvSpPr>
        <p:spPr>
          <a:xfrm>
            <a:off x="6019737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_2#47dc8ec03?htil=1&amp;vop=1&amp;pid=e07a51d7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42740" y="1951677"/>
            <a:ext cx="1536192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47dc8ec03.choices?htil=1&amp;vop=1&amp;pid=e07a51d76&amp;color=0,0,0&amp;vtp=1&amp;bbb=1"/>
              <p:cNvSpPr/>
              <p:nvPr/>
            </p:nvSpPr>
            <p:spPr>
              <a:xfrm>
                <a:off x="722376" y="1824677"/>
                <a:ext cx="9079992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过程，气体分子数密度增大，压强增大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过程，气体分子速率分布中各速率区间的分子数占总分子数的比例均增加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过程，气体放出的热量小于气体内能的减少量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过程，气体从外界吸收热量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47dc8ec03.choices?htil=1&amp;vop=1&amp;pid=e07a51d7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9079992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6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8_1#7cb573850?vop=1&amp;pid=0ae7d3ea2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（3）在（2）的加热过程中，若气体内能增量为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，求气体吸收的热量.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8_1#7cb573850?vop=1&amp;pid=0ae7d3ea2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9_1#7cb573850?vop=1&amp;vop=1&amp;pid=0ae7d3ea2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𝑺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𝑴𝒈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𝚫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𝚫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9_1#7cb573850?vop=1&amp;vop=1&amp;pid=0ae7d3e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0_1#7cb573850?vop=1&amp;vop=1&amp;pid=0ae7d3ea2&amp;color=0,0,0&amp;vtp=1&amp;bbb=1"/>
              <p:cNvSpPr/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此加热过程中,气体对外做功为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可得气体吸收的热量为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0_1#7cb573850?vop=1&amp;vop=1&amp;pid=0ae7d3e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blipFill rotWithShape="1">
                <a:blip r:embed="rId3"/>
                <a:stretch>
                  <a:fillRect l="-4" t="-24" b="-3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1_1#077fce8d0?vop=1&amp;pid=fc7c057ef&amp;color=0,0,0&amp;vtp=1&amp;bt=1&amp;bbb=1&amp;hb=1"/>
              <p:cNvSpPr/>
              <p:nvPr/>
            </p:nvSpPr>
            <p:spPr>
              <a:xfrm>
                <a:off x="722376" y="972000"/>
                <a:ext cx="10753344" cy="22398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[山东泰安2024高二下期末]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一定质量的理想气体被活塞封闭在一端带有卡口的导热气缸内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.活塞的质量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，横截面积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，活塞可沿气缸壁无摩擦滑动且不漏气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始时气缸水平放置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，活塞离气缸底的距离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，离气缸口的距离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.外界气温为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大气压强为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.现将气缸缓慢地转到开口向上的竖直位置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，待稳定后对气缸内气体逐渐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，外界温度不变，活塞厚度不计.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1_1#077fce8d0?vop=1&amp;pid=fc7c057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39836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3130" b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1_2#077fce8d0?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1224" y="3340233"/>
            <a:ext cx="1737360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2_1#4296cf2df?vop=1&amp;pid=077fce8d0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（1）使活塞缓慢上升到上表面刚好与气缸口相平，此时气体温度为多少?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3_1#4296cf2df?vop=1&amp;vop=1&amp;pid=077fce8d0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𝟔𝟎𝟎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3_1#4296cf2df?vop=1&amp;vop=1&amp;pid=077fce8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4_1#4296cf2df?vop=1&amp;vop=1&amp;pid=077fce8d0&amp;color=0,0,0&amp;vtp=1&amp;bbb=1"/>
              <p:cNvSpPr/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当气缸水平放置时，有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当气缸口朝上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，活塞上表面刚好与气缸口相平时，对活塞受力分析如图所示，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4_1#4296cf2df?vop=1&amp;vop=1&amp;pid=077fce8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blipFill rotWithShape="1">
                <a:blip r:embed="rId2"/>
                <a:stretch>
                  <a:fillRect l="-4" t="-36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6_AS.54_2#4296cf2df?vop=1&amp;vop=1&amp;pid=077fce8d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6712" y="2880683"/>
            <a:ext cx="804672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S.54_3#4296cf2df?vop=1&amp;vop=1&amp;pid=077fce8d0&amp;color=0,0,0&amp;vtp=1&amp;bbb=1"/>
              <p:cNvSpPr/>
              <p:nvPr/>
            </p:nvSpPr>
            <p:spPr>
              <a:xfrm>
                <a:off x="722376" y="4315783"/>
                <a:ext cx="10753344" cy="147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，由理想气体状态方程得</a:t>
                </a:r>
                <a:endParaRPr lang="en-US" altLang="zh-CN" sz="20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S.54_3#4296cf2df?vop=1&amp;vop=1&amp;pid=077fce8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15783"/>
                <a:ext cx="10753344" cy="1473200"/>
              </a:xfrm>
              <a:prstGeom prst="rect">
                <a:avLst/>
              </a:prstGeom>
              <a:blipFill rotWithShape="1">
                <a:blip r:embed="rId4"/>
                <a:stretch>
                  <a:fillRect l="-4" t="-2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5_1#906286c52?vop=1&amp;pid=077fce8d0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（2）在对缸内气体加热过程中，活塞缓慢上升到上表面刚好与气缸口相平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，气体净吸收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的热量，则气体增加的内能多大?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5_1#906286c52?vop=1&amp;pid=077fce8d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6_1#906286c52?vop=1&amp;vop=1&amp;pid=077fce8d0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𝟐𝟖𝟎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6_1#906286c52?vop=1&amp;vop=1&amp;pid=077fce8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7_1#906286c52?vop=1&amp;vop=1&amp;pid=077fce8d0&amp;color=0,0,0&amp;vtp=1&amp;bbb=1"/>
              <p:cNvSpPr/>
              <p:nvPr/>
            </p:nvSpPr>
            <p:spPr>
              <a:xfrm>
                <a:off x="722376" y="2291403"/>
                <a:ext cx="10753344" cy="1859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从开始气缸水平放置到气缸口向上，稳定时，由玻意耳定律得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加热过程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，气体等压膨胀，外界对气体做功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根据热力学第一定律可得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7_1#906286c52?vop=1&amp;vop=1&amp;pid=077fce8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859534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-2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8_1#5bb6f9e1c?vop=1&amp;pid=077fce8d0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（3）在（2）问基础上，继续加热，若气体再净吸收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，求此时气体的温度和压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（已知一定质量的理想气体内能与热力学温度成正比）.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8_1#5bb6f9e1c?vop=1&amp;pid=077fce8d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9_1#5bb6f9e1c?vop=1&amp;vop=1&amp;pid=077fce8d0&amp;color=0,0,0&amp;vtp=1&amp;bbb=1"/>
              <p:cNvSpPr/>
              <p:nvPr/>
            </p:nvSpPr>
            <p:spPr>
              <a:xfrm>
                <a:off x="722376" y="1880812"/>
                <a:ext cx="10753344" cy="411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𝟕𝟓𝟎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9_1#5bb6f9e1c?vop=1&amp;vop=1&amp;pid=077fce8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11734"/>
              </a:xfrm>
              <a:prstGeom prst="rect">
                <a:avLst/>
              </a:prstGeom>
              <a:blipFill rotWithShape="1">
                <a:blip r:embed="rId2"/>
                <a:stretch>
                  <a:fillRect l="-4" t="-140" b="-13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0_1#5bb6f9e1c?vop=1&amp;vop=1&amp;pid=077fce8d0&amp;color=0,0,0&amp;vtp=1&amp;bbb=1"/>
              <p:cNvSpPr/>
              <p:nvPr/>
            </p:nvSpPr>
            <p:spPr>
              <a:xfrm>
                <a:off x="722376" y="2300737"/>
                <a:ext cx="10753344" cy="29128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继续加热，气体体积不变，则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一定质量的理想气体内能与热力学温度成正比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0_1#5bb6f9e1c?vop=1&amp;vop=1&amp;pid=077fce8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0737"/>
                <a:ext cx="10753344" cy="2912809"/>
              </a:xfrm>
              <a:prstGeom prst="rect">
                <a:avLst/>
              </a:prstGeom>
              <a:blipFill rotWithShape="1">
                <a:blip r:embed="rId3"/>
                <a:stretch>
                  <a:fillRect l="-4" t="-5" b="-15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1_1#b28f1c851?vop=1&amp;pid=fc7c057ef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10.如图所示，圆柱形绝热气缸固定在倾角为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的斜面上，气缸深度为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，气缸口有固定卡槽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缸内用质量为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的绝热活塞封闭了一定质量的理想气体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，此时活塞到气缸底部的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，气缸内气体温度为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.现缓慢对气体加热，一直到气体温度升高到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，加热过程中电热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丝产生热量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.若电热丝产生的热量全部被气体吸收，大气压强恒为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，不计活塞及固定卡槽的厚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，活塞可沿气缸壁无摩擦滑动且不漏气.重力加速度为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1_1#b28f1c851?vop=1&amp;pid=fc7c057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405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61_2#b28f1c851?vop=1&amp;pid=fc7c057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3346328"/>
            <a:ext cx="2112264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2_1#994624293?vop=1&amp;pid=b28f1c851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（1）气体温度升高到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2_1#994624293?vop=1&amp;pid=b28f1c85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3_1#994624293?vop=1&amp;vop=1&amp;pid=b28f1c851&amp;color=0,0,0&amp;vtp=1&amp;bbb=1"/>
              <p:cNvSpPr/>
              <p:nvPr/>
            </p:nvSpPr>
            <p:spPr>
              <a:xfrm>
                <a:off x="722376" y="1386528"/>
                <a:ext cx="10753344" cy="6058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𝒎𝒈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𝐬𝐢𝐧</m:t>
                        </m:r>
                        <m:r>
                          <m:rPr>
                            <m:nor/>
                          </m:rP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𝜽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3_1#994624293?vop=1&amp;vop=1&amp;pid=b28f1c8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854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89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4_1#994624293?vop=1&amp;vop=1&amp;pid=b28f1c851&amp;color=0,0,0&amp;vtp=1&amp;bbb=1"/>
              <p:cNvSpPr/>
              <p:nvPr/>
            </p:nvSpPr>
            <p:spPr>
              <a:xfrm>
                <a:off x="722376" y="1993906"/>
                <a:ext cx="10753344" cy="324878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初始时活塞受力平衡，活塞到达卡槽前压强恒为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，对活塞由受力平衡得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活塞刚到达卡槽时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，由盖—吕萨克定律有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𝐻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𝑆𝐻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活塞到达卡槽后体积不变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，由查理定律得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4_1#994624293?vop=1&amp;vop=1&amp;pid=b28f1c8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3906"/>
                <a:ext cx="10753344" cy="3248787"/>
              </a:xfrm>
              <a:prstGeom prst="rect">
                <a:avLst/>
              </a:prstGeom>
              <a:blipFill rotWithShape="1">
                <a:blip r:embed="rId3"/>
                <a:stretch>
                  <a:fillRect l="-4" b="-1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5_1#ed20f7a54?vop=1&amp;pid=b28f1c851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（2）气体温度从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的过程中增加的内能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5_1#ed20f7a54?vop=1&amp;pid=b28f1c85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6_1#ed20f7a54?vop=1&amp;vop=1&amp;pid=b28f1c851&amp;color=0,0,0&amp;vtp=1&amp;bbb=1"/>
              <p:cNvSpPr/>
              <p:nvPr/>
            </p:nvSpPr>
            <p:spPr>
              <a:xfrm>
                <a:off x="722376" y="1386528"/>
                <a:ext cx="10753344" cy="5951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𝑸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𝑺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𝒎𝒈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𝐬𝐢𝐧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𝜽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𝑯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6_1#ed20f7a54?vop=1&amp;vop=1&amp;pid=b28f1c8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95122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7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7_1#ed20f7a54?vop=1&amp;vop=1&amp;pid=b28f1c851&amp;color=0,0,0&amp;vtp=1&amp;bbb=1"/>
              <p:cNvSpPr/>
              <p:nvPr/>
            </p:nvSpPr>
            <p:spPr>
              <a:xfrm>
                <a:off x="722376" y="1989841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设电热丝产生的热量为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，由题意得气体对外做功为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由热力学第一定律得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，气体增加的内能为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7_1#ed20f7a54?vop=1&amp;vop=1&amp;pid=b28f1c8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89841"/>
                <a:ext cx="10753344" cy="1409700"/>
              </a:xfrm>
              <a:prstGeom prst="rect">
                <a:avLst/>
              </a:prstGeom>
              <a:blipFill rotWithShape="1">
                <a:blip r:embed="rId3"/>
                <a:stretch>
                  <a:fillRect l="-4" t="-27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47dc8ec03?vop=1&amp;vop=1&amp;pid=e07a51d76&amp;color=0,0,0&amp;vtp=1&amp;bt=1&amp;bbb=1&amp;hb=1"/>
              <p:cNvSpPr/>
              <p:nvPr/>
            </p:nvSpPr>
            <p:spPr>
              <a:xfrm>
                <a:off x="722376" y="972000"/>
                <a:ext cx="10753344" cy="4869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过程,由图像可知气体压强增大，又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,可知该过程中气体的体积不变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,气体分子数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密度不变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过程,气体温度升高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,气体分子速率分布中速率大区间的分子数占总分子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数的比例增加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,速率小区间的分子数占总分子数的比例减少,故B错误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；根据理想气体状态方程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过程,图像上点与原点连线斜率逐渐增大,则气体体积逐渐减小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,外界对气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体做正功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,由于气体温度降低,气体内能减少,根据热力学第一定律可知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,气体放出的热量大于气体内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能的减少量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,故C错误；根据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过程,气体体积不变,做功为0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,气体体积逐渐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,外界对气体做负功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过程,气体体积逐渐减小,外界对气体做正功，由于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个过程气体体积变化量的绝对值相同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过程的压强大于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过程的压强，可知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界对气体做负功的绝对值大于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外界对气体做的正功,则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外界对气体做负功,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由于气体的内能不变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,根据热力学第一定律可知,气体从外界吸收热量,故D正确.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47dc8ec03?vop=1&amp;vop=1&amp;pid=e07a51d7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8694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2179" b="-9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_1#a9efd78f0?htil=2&amp;vop=1&amp;pid=e07a51d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4967" y="1054296"/>
            <a:ext cx="205740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_2#a9efd78f0?htil=2&amp;vop=1&amp;pid=e07a51d76&amp;color=0,0,0&amp;vtp=1&amp;bt=1&amp;bbb=1&amp;hb=1"/>
              <p:cNvSpPr/>
              <p:nvPr/>
            </p:nvSpPr>
            <p:spPr>
              <a:xfrm>
                <a:off x="722376" y="972000"/>
                <a:ext cx="855878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[重庆西南大学附属中学2024高二下期中]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，一定质量的理想气体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，再回到状态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个过程中对外界放出的热量为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4_2#a9efd78f0?htil=2&amp;vop=1&amp;pid=e07a51d7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558784" cy="1313053"/>
              </a:xfrm>
              <a:prstGeom prst="rect">
                <a:avLst/>
              </a:prstGeom>
              <a:blipFill rotWithShape="1">
                <a:blip r:embed="rId2"/>
                <a:stretch>
                  <a:fillRect l="-4" t="-34" r="-831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5_1#a9efd78f0.bracket?vop=1&amp;pid=e07a51d76&amp;color=0,0,0&amp;vpa=2&amp;vtp=1"/>
          <p:cNvSpPr/>
          <p:nvPr/>
        </p:nvSpPr>
        <p:spPr>
          <a:xfrm>
            <a:off x="5149914" y="18800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a9efd78f0.choices?htil=2&amp;vop=1&amp;pid=e07a51d76&amp;color=0,0,0&amp;vtp=1&amp;bbb=1"/>
              <p:cNvSpPr/>
              <p:nvPr/>
            </p:nvSpPr>
            <p:spPr>
              <a:xfrm>
                <a:off x="722376" y="2289307"/>
                <a:ext cx="855878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的过程气体压强先增大后减小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的过程气体对外界放出热量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的过程中气体对外界所做的功为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的过程单位时间内撞到单位面积上的分子数减少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a9efd78f0.choices?htil=2&amp;vop=1&amp;pid=e07a51d7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9307"/>
                <a:ext cx="855878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7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a9efd78f0?vop=1&amp;vop=1&amp;pid=e07a51d76&amp;color=0,0,0&amp;vtp=1&amp;bt=1&amp;bbb=1&amp;hb=1"/>
              <p:cNvSpPr/>
              <p:nvPr/>
            </p:nvSpPr>
            <p:spPr>
              <a:xfrm>
                <a:off x="722376" y="972000"/>
                <a:ext cx="10753344" cy="3650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的过程气体的温度不变,体积增大,根据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,可知压强减小,故A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的过程气体体积不变,对外界不做功,温度升高,内能增加,根据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,即从外界吸收热量,故B错误；从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过程,温度不变,由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连线为过原点的直线,可知从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为等压过程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,外界对气体做功为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,对全过程,有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的过程中气体对外界所做的功为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选项分析可知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的过程为等压过程,气体温度降低，体积减小,其分子数密度增大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,单位时间内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撞到单位面积上的分子数增加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a9efd78f0?vop=1&amp;vop=1&amp;pid=e07a51d7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502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850" b="-12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e5bedccc4?vop=1&amp;pid=e07a51d76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[山东枣庄滕州一中2025高二下检测]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一定质量理想气体经历如图所示的循环过程，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是等压过程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过程中气体与外界无热量交换，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过程是等温过程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.下列说法正确的是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e5bedccc4?vop=1&amp;pid=e07a51d7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e5bedccc4.bracket?vop=1&amp;pid=e07a51d76&amp;color=0,0,0&amp;vpa=3&amp;vtp=1"/>
          <p:cNvSpPr/>
          <p:nvPr/>
        </p:nvSpPr>
        <p:spPr>
          <a:xfrm>
            <a:off x="90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7_2#e5bedccc4?htil=3&amp;vop=1&amp;pid=e07a51d7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8040" y="2408878"/>
            <a:ext cx="180136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e5bedccc4.choices?htil=3&amp;vop=1&amp;pid=e07a51d76&amp;color=0,0,0&amp;vtp=1&amp;bbb=1"/>
              <p:cNvSpPr/>
              <p:nvPr/>
            </p:nvSpPr>
            <p:spPr>
              <a:xfrm>
                <a:off x="722376" y="2281878"/>
                <a:ext cx="8823960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过程，气体从外界吸收的热量全部用于对外做功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过程，气体对外做功，内能增加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过程，由于体积不变，气体对外做功等于外界对气体做功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过程，气体从外界吸收的热量全部用于对外做功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e5bedccc4.choices?htil=3&amp;vop=1&amp;pid=e07a51d7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8823960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4" b="-25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e5bedccc4?vop=1&amp;vop=1&amp;pid=e07a51d76&amp;color=0,0,0&amp;vtp=1&amp;bt=1&amp;bbb=1&amp;hb=1"/>
              <p:cNvSpPr/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过程是等压过程,由题图可知,气体体积变大,气体对外界做功,根据盖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—吕萨克定律可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,气体的温度升高,则气体内能增大,可知气体从外界吸收的热量一部分用于对外做功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,另一部分用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于增加内能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过程气体与外界无热量交换,即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,又气体体积增加,对外做功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,可知气体内能减小,故B错误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图像与横轴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围成的面积表示做功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过程图像与横轴围成的面积大于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过程图像与横轴围成的面积,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可知气体对外做功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过程,气体对外做功大于外界对气体做功,故C错误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一条等温线上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,可知气体从外界吸收的热量全部用于对外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做功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e5bedccc4?vop=1&amp;vop=1&amp;pid=e07a51d7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2439" b="-12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0_1#e5bedccc4?vop=1&amp;vop=1&amp;pid=e07a51d76&amp;color=0,0,0&amp;vtp=1&amp;bt=1&amp;bb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【方法总结】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图线求外界对气体做功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图线与横轴围成图形的面积表示做功的大小；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2）做功的正负通过体积的变化来判断.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0_1#e5bedccc4?vop=1&amp;vop=1&amp;pid=e07a51d7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7962</Words>
  <Application>WPS 演示</Application>
  <PresentationFormat>宽屏</PresentationFormat>
  <Paragraphs>293</Paragraphs>
  <Slides>38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6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2025-10-23T04:46:00Z</dcterms:created>
  <dcterms:modified xsi:type="dcterms:W3CDTF">2025-10-27T02:49:17Z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EB7AECF3F14B4543B61A8F2AC32B8803_12</vt:lpwstr>
  </property>
  <property fmtid="{D5CDD505-2E9C-101B-9397-08002B2CF9AE}" pid="3" name="KSOProductBuildVer">
    <vt:lpwstr>2052-12.1.0.23125</vt:lpwstr>
  </property>
</Properties>
</file>